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3920" cy="13996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hyperlink" Target="https://www.cs.cmu.edu/~schneide/tut5/node42.html" TargetMode="External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statisticssolutions.com/what-is-logistic-regression/" TargetMode="External"/><Relationship Id="rId2" Type="http://schemas.openxmlformats.org/officeDocument/2006/relationships/hyperlink" Target="https://appliedmachinelearning.blog/2019/09/30/equivalence-of-gaussian-naive-bayes-and-logistic-regression-an-explanation/" TargetMode="External"/><Relationship Id="rId3" Type="http://schemas.openxmlformats.org/officeDocument/2006/relationships/hyperlink" Target="https://www.analyticsvidhya.com/blog/2017/09/understaing-support-vector-machine-example-code/" TargetMode="External"/><Relationship Id="rId4" Type="http://schemas.openxmlformats.org/officeDocument/2006/relationships/hyperlink" Target="https://www.analyticsvidhya.com/blog/2017/09/understaing-support-vector-machine-example-code/" TargetMode="External"/><Relationship Id="rId5" Type="http://schemas.openxmlformats.org/officeDocument/2006/relationships/hyperlink" Target="https://towardsdatascience.com/support-vector-machine-introduction-to-machine-learning-algorithms-934a444fca47" TargetMode="External"/><Relationship Id="rId6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154880" y="1447920"/>
            <a:ext cx="882504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Eye tracking classification</a:t>
            </a:r>
            <a:endParaRPr b="0" lang="en-US" sz="7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Data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Simon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Pen and pencil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n-back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eye-tracking</a:t>
            </a:r>
            <a:endParaRPr b="0" lang="en-US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Combinations:</a:t>
            </a:r>
            <a:endParaRPr b="0" lang="en-US" sz="20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eye-tracking and Simon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eye-tracking and pen and pencil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eye-tracking and n-back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All for data (eye-tracking, n-back, Pen and pencil, and Simon)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Data preparing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3645000" y="2423520"/>
            <a:ext cx="2297880" cy="17265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Eliminating of 16 sample data because of missing value in data 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457200" y="2423520"/>
            <a:ext cx="2297880" cy="17265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Input recorded data from 120 people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4" name="CustomShape 4"/>
          <p:cNvSpPr/>
          <p:nvPr/>
        </p:nvSpPr>
        <p:spPr>
          <a:xfrm rot="16200000">
            <a:off x="2755800" y="3028320"/>
            <a:ext cx="901080" cy="78156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CustomShape 5"/>
          <p:cNvSpPr/>
          <p:nvPr/>
        </p:nvSpPr>
        <p:spPr>
          <a:xfrm rot="16200000">
            <a:off x="5931000" y="2896560"/>
            <a:ext cx="901080" cy="78156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" name="CustomShape 6"/>
          <p:cNvSpPr/>
          <p:nvPr/>
        </p:nvSpPr>
        <p:spPr>
          <a:xfrm>
            <a:off x="6654960" y="2423520"/>
            <a:ext cx="5244480" cy="1726560"/>
          </a:xfrm>
          <a:prstGeom prst="rect">
            <a:avLst/>
          </a:prstGeom>
          <a:solidFill>
            <a:srgbClr val="acd433"/>
          </a:solidFill>
          <a:ln w="19080">
            <a:solidFill>
              <a:srgbClr val="7f9c2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343080" indent="-342360" algn="ctr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Dividing data in to two groups</a:t>
            </a:r>
            <a:endParaRPr b="0" lang="en-US" sz="2000" spc="-1" strike="noStrike">
              <a:latin typeface="Arial"/>
            </a:endParaRPr>
          </a:p>
          <a:p>
            <a:pPr marL="343080" indent="-342360" algn="ctr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group1(Alzheimer, Control)</a:t>
            </a:r>
            <a:endParaRPr b="0" lang="en-US" sz="2000" spc="-1" strike="noStrike">
              <a:latin typeface="Arial"/>
            </a:endParaRPr>
          </a:p>
          <a:p>
            <a:pPr marL="343080" indent="-342360" algn="ctr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Group2:(MCI,</a:t>
            </a:r>
            <a:r>
              <a:rPr b="0" lang="en-US" sz="2000" spc="-1" strike="noStrike">
                <a:solidFill>
                  <a:srgbClr val="ff0000"/>
                </a:solidFill>
                <a:latin typeface="Century Gothic"/>
              </a:rPr>
              <a:t> </a:t>
            </a: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Control)</a:t>
            </a:r>
            <a:endParaRPr b="0" lang="en-US" sz="2000" spc="-1" strike="noStrike">
              <a:latin typeface="Arial"/>
            </a:endParaRPr>
          </a:p>
        </p:txBody>
      </p:sp>
      <p:graphicFrame>
        <p:nvGraphicFramePr>
          <p:cNvPr id="97" name="Table 7"/>
          <p:cNvGraphicFramePr/>
          <p:nvPr/>
        </p:nvGraphicFramePr>
        <p:xfrm>
          <a:off x="863640" y="4577400"/>
          <a:ext cx="8127360" cy="1142640"/>
        </p:xfrm>
        <a:graphic>
          <a:graphicData uri="http://schemas.openxmlformats.org/drawingml/2006/table">
            <a:tbl>
              <a:tblPr/>
              <a:tblGrid>
                <a:gridCol w="1625400"/>
                <a:gridCol w="1625400"/>
                <a:gridCol w="1625400"/>
                <a:gridCol w="1625400"/>
                <a:gridCol w="1626120"/>
              </a:tblGrid>
              <a:tr h="372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Alzheimer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acd43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Control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acd43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0000"/>
                          </a:solidFill>
                          <a:latin typeface="Century Gothic"/>
                        </a:rPr>
                        <a:t>MCI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acd43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group1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acd43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group2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acd433"/>
                    </a:solidFill>
                  </a:tcPr>
                </a:tc>
              </a:tr>
              <a:tr h="37224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2efc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49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2efc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36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2efc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68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2efcd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85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2efcd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Continue of diagrams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3797280" y="1460520"/>
            <a:ext cx="7682760" cy="459684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CustomShape 3"/>
          <p:cNvSpPr/>
          <p:nvPr/>
        </p:nvSpPr>
        <p:spPr>
          <a:xfrm>
            <a:off x="3976560" y="1580400"/>
            <a:ext cx="1599480" cy="455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LOOCV: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1" name="CustomShape 4"/>
          <p:cNvSpPr/>
          <p:nvPr/>
        </p:nvSpPr>
        <p:spPr>
          <a:xfrm>
            <a:off x="172080" y="2692440"/>
            <a:ext cx="2303640" cy="2133000"/>
          </a:xfrm>
          <a:prstGeom prst="rect">
            <a:avLst/>
          </a:prstGeom>
          <a:solidFill>
            <a:srgbClr val="0070c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Data Preparing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2" name="CustomShape 5"/>
          <p:cNvSpPr/>
          <p:nvPr/>
        </p:nvSpPr>
        <p:spPr>
          <a:xfrm>
            <a:off x="2647800" y="3516840"/>
            <a:ext cx="977760" cy="4838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6"/>
          <p:cNvSpPr/>
          <p:nvPr/>
        </p:nvSpPr>
        <p:spPr>
          <a:xfrm>
            <a:off x="3798000" y="2241720"/>
            <a:ext cx="977760" cy="4838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7"/>
          <p:cNvSpPr/>
          <p:nvPr/>
        </p:nvSpPr>
        <p:spPr>
          <a:xfrm>
            <a:off x="3797280" y="3294720"/>
            <a:ext cx="977760" cy="4838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8"/>
          <p:cNvSpPr/>
          <p:nvPr/>
        </p:nvSpPr>
        <p:spPr>
          <a:xfrm>
            <a:off x="3797280" y="4347720"/>
            <a:ext cx="977760" cy="48384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9"/>
          <p:cNvSpPr/>
          <p:nvPr/>
        </p:nvSpPr>
        <p:spPr>
          <a:xfrm>
            <a:off x="5755680" y="2247120"/>
            <a:ext cx="3580560" cy="8056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Logistic Regression (LR)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7" name="CustomShape 10"/>
          <p:cNvSpPr/>
          <p:nvPr/>
        </p:nvSpPr>
        <p:spPr>
          <a:xfrm>
            <a:off x="5755680" y="3294720"/>
            <a:ext cx="3580560" cy="8056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Gaussian Naive Bayes (GNB)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8" name="CustomShape 11"/>
          <p:cNvSpPr/>
          <p:nvPr/>
        </p:nvSpPr>
        <p:spPr>
          <a:xfrm>
            <a:off x="5755680" y="4342320"/>
            <a:ext cx="3580560" cy="8056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  <a:ea typeface="DejaVu Sans"/>
              </a:rPr>
              <a:t>Support Vector Machine (SVM)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Vlidation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Leave one out cross validation (LOOCV)</a:t>
            </a:r>
            <a:endParaRPr b="0" lang="en-US" sz="20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See below link:</a:t>
            </a:r>
            <a:endParaRPr b="0" lang="en-US" sz="1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 u="sng">
                <a:solidFill>
                  <a:srgbClr val="c4e46e"/>
                </a:solidFill>
                <a:uFillTx/>
                <a:latin typeface="Century Gothic"/>
                <a:hlinkClick r:id="rId1"/>
              </a:rPr>
              <a:t>https://www.cs.cmu.edu/~schneide/tut5/node42.html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Methods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Logistic Regression (LR)</a:t>
            </a:r>
            <a:endParaRPr b="0" lang="en-US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900" spc="-1" strike="noStrike" u="sng">
                <a:solidFill>
                  <a:srgbClr val="c4e46e"/>
                </a:solidFill>
                <a:uFillTx/>
                <a:latin typeface="Century Gothic"/>
                <a:hlinkClick r:id="rId1"/>
              </a:rPr>
              <a:t>https://www.statisticssolutions.com/what-is-logistic-regression/</a:t>
            </a:r>
            <a:endParaRPr b="0" lang="en-US" sz="19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9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Gaussian Naive Bayes (GNB)</a:t>
            </a:r>
            <a:endParaRPr b="0" lang="en-US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1900" spc="-1" strike="noStrike" u="sng">
                <a:solidFill>
                  <a:srgbClr val="c4e46e"/>
                </a:solidFill>
                <a:uFillTx/>
                <a:latin typeface="Century Gothic"/>
                <a:hlinkClick r:id="rId2"/>
              </a:rPr>
              <a:t>https://appliedmachinelearning.blog/2019/09/30/equivalence-of-gaussian-naive-bayes-and-logistic-regression-an-explanation/</a:t>
            </a:r>
            <a:endParaRPr b="0" lang="en-US" sz="19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9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Support Vector Machine (SVM)</a:t>
            </a:r>
            <a:endParaRPr b="0" lang="en-US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100" spc="-1" strike="noStrike" u="sng">
                <a:solidFill>
                  <a:srgbClr val="c4e46e"/>
                </a:solidFill>
                <a:uFillTx/>
                <a:latin typeface="Century Gothic"/>
                <a:hlinkClick r:id="rId3"/>
              </a:rPr>
              <a:t>https://www.analyticsvidhya.com/blog/2017/09/understaing-support-vector-machine-example-code</a:t>
            </a:r>
            <a:r>
              <a:rPr b="0" lang="en-US" sz="2100" spc="-1" strike="noStrike" u="sng">
                <a:solidFill>
                  <a:srgbClr val="c4e46e"/>
                </a:solidFill>
                <a:uFillTx/>
                <a:latin typeface="Century Gothic"/>
                <a:hlinkClick r:id="rId4"/>
              </a:rPr>
              <a:t>/</a:t>
            </a:r>
            <a:endParaRPr b="0" lang="en-US" sz="21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b="0" lang="en-US" sz="2100" spc="-1" strike="noStrike" u="sng">
                <a:solidFill>
                  <a:srgbClr val="c4e46e"/>
                </a:solidFill>
                <a:uFillTx/>
                <a:latin typeface="Century Gothic"/>
                <a:hlinkClick r:id="rId5"/>
              </a:rPr>
              <a:t>https://towardsdatascience.com/support-vector-machine-introduction-to-machine-learning-algorithms-934a444fca47</a:t>
            </a:r>
            <a:endParaRPr b="0" lang="en-US" sz="2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1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1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Result</a:t>
            </a:r>
            <a:endParaRPr b="0" lang="en-US" sz="4200" spc="-1" strike="noStrike">
              <a:latin typeface="Arial"/>
            </a:endParaRPr>
          </a:p>
        </p:txBody>
      </p:sp>
      <p:graphicFrame>
        <p:nvGraphicFramePr>
          <p:cNvPr id="114" name="Table 2"/>
          <p:cNvGraphicFramePr/>
          <p:nvPr/>
        </p:nvGraphicFramePr>
        <p:xfrm>
          <a:off x="0" y="1066680"/>
          <a:ext cx="12191400" cy="5704200"/>
        </p:xfrm>
        <a:graphic>
          <a:graphicData uri="http://schemas.openxmlformats.org/drawingml/2006/table">
            <a:tbl>
              <a:tblPr/>
              <a:tblGrid>
                <a:gridCol w="723600"/>
                <a:gridCol w="1798560"/>
                <a:gridCol w="949680"/>
                <a:gridCol w="949680"/>
                <a:gridCol w="949680"/>
                <a:gridCol w="723600"/>
                <a:gridCol w="723600"/>
                <a:gridCol w="1798560"/>
                <a:gridCol w="949680"/>
                <a:gridCol w="949680"/>
                <a:gridCol w="949680"/>
                <a:gridCol w="725760"/>
              </a:tblGrid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n-back(2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n-back(3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0.905882353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0.888888889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0.918367347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0.941176471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0.944444444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0.905882353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0.805555556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0.979591837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simon(2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simon(3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0.717171717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0.525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0.847457627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0.857142857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0.966101695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0.797979798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0.898305085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0.904761905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0.949152542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0.818181818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0.93220339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0.857142857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0.966101695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pen.pencile(2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pen.pencile(3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0.818181818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0.847457627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0.904761905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0.983050847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0.838383838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0.847457627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0.952380952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0.966101695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31500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0.818181818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0.830508475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0.9625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0.904761905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0.983050847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608040" y="43992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Result</a:t>
            </a:r>
            <a:endParaRPr b="0" lang="en-US" sz="4200" spc="-1" strike="noStrike">
              <a:latin typeface="Arial"/>
            </a:endParaRPr>
          </a:p>
        </p:txBody>
      </p:sp>
      <p:graphicFrame>
        <p:nvGraphicFramePr>
          <p:cNvPr id="116" name="Table 2"/>
          <p:cNvGraphicFramePr/>
          <p:nvPr/>
        </p:nvGraphicFramePr>
        <p:xfrm>
          <a:off x="0" y="1054080"/>
          <a:ext cx="12191400" cy="5706360"/>
        </p:xfrm>
        <a:graphic>
          <a:graphicData uri="http://schemas.openxmlformats.org/drawingml/2006/table">
            <a:tbl>
              <a:tblPr/>
              <a:tblGrid>
                <a:gridCol w="723600"/>
                <a:gridCol w="1798560"/>
                <a:gridCol w="949680"/>
                <a:gridCol w="949680"/>
                <a:gridCol w="949680"/>
                <a:gridCol w="723600"/>
                <a:gridCol w="723600"/>
                <a:gridCol w="1798560"/>
                <a:gridCol w="949680"/>
                <a:gridCol w="949680"/>
                <a:gridCol w="949680"/>
                <a:gridCol w="725760"/>
              </a:tblGrid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n-back(3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n-back(3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0.656565657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0.45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0.796610169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0.714285714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0.898305085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0.626262626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0.711864407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0.825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0.666666667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0.881355932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0.686868687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0.375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0.898305085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0.571428571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0.949152542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0.905882353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0.888888889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0.918367347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0.952941176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0.918367347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0.905882353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0.805555556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0.979591837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simon(2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simon(3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0.917647059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0.888888889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0.929411765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0.916666667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26748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0.917647059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0.833333333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0.979591837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f7e8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Result</a:t>
            </a:r>
            <a:endParaRPr b="0" lang="en-US" sz="4200" spc="-1" strike="noStrike">
              <a:latin typeface="Arial"/>
            </a:endParaRPr>
          </a:p>
        </p:txBody>
      </p:sp>
      <p:graphicFrame>
        <p:nvGraphicFramePr>
          <p:cNvPr id="118" name="Table 2"/>
          <p:cNvGraphicFramePr/>
          <p:nvPr/>
        </p:nvGraphicFramePr>
        <p:xfrm>
          <a:off x="0" y="1359000"/>
          <a:ext cx="12191400" cy="4851720"/>
        </p:xfrm>
        <a:graphic>
          <a:graphicData uri="http://schemas.openxmlformats.org/drawingml/2006/table">
            <a:tbl>
              <a:tblPr/>
              <a:tblGrid>
                <a:gridCol w="723600"/>
                <a:gridCol w="1798560"/>
                <a:gridCol w="949680"/>
                <a:gridCol w="949680"/>
                <a:gridCol w="949680"/>
                <a:gridCol w="723600"/>
                <a:gridCol w="723600"/>
                <a:gridCol w="1798560"/>
                <a:gridCol w="949680"/>
                <a:gridCol w="949680"/>
                <a:gridCol w="949680"/>
                <a:gridCol w="725760"/>
              </a:tblGrid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pen.pencile(2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pen.pencile(3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0.929411765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0.916666667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0.929411765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0.972222222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0.897959184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0.985294118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0.947368421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0.929411765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0.916666667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264240"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others(2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gridSpan="5">
                  <a:txBody>
                    <a:bodyPr lIns="8280" rIns="828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eye-tracking and others(3 vs 1)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  <a:tc hMerge="1">
                  <a:tcPr>
                    <a:solidFill>
                      <a:srgbClr val="729fcf"/>
                    </a:solidFill>
                  </a:tcPr>
                </a:tc>
              </a:tr>
              <a:tr h="26424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method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accuracy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sensitivity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specificity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0.917647059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0.888888889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Logistic Regression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0.952941176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0.972222222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0.93877551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Gaussian Naive Bayes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0.985294118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0.947368421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1832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0.952941176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0.916666667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0.979591837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Support Vector Machine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xBody>
                    <a:bodyPr lIns="8280" rIns="8280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1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1</a:t>
                      </a:r>
                      <a:endParaRPr b="0" lang="en-US" sz="1100" spc="-1" strike="noStrike">
                        <a:latin typeface="Arial"/>
                      </a:endParaRPr>
                    </a:p>
                  </a:txBody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  <a:tr h="428760"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  <a:tc>
                  <a:tcPr marL="8280" marR="82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f7ef"/>
                    </a:solidFill>
                  </a:tcPr>
                </a:tc>
              </a:tr>
            </a:tbl>
          </a:graphicData>
        </a:graphic>
      </p:graphicFrame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430</TotalTime>
  <Application>LibreOffice/6.0.7.3$Linux_X86_64 LibreOffice_project/00m0$Build-3</Application>
  <Words>577</Words>
  <Paragraphs>323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2020-04-24T13:50:54Z</dcterms:created>
  <dc:creator>amin.khodamoradi@hotmail.com</dc:creator>
  <dc:description/>
  <dc:language>en-US</dc:language>
  <cp:lastModifiedBy/>
  <dcterms:modified xsi:type="dcterms:W3CDTF">2020-08-11T00:04:18Z</dcterms:modified>
  <cp:revision>36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9</vt:i4>
  </property>
</Properties>
</file>